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2" r:id="rId15"/>
    <p:sldId id="266" r:id="rId16"/>
    <p:sldId id="269" r:id="rId17"/>
    <p:sldId id="270" r:id="rId18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Привітатися, представитися.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Я буду модерувати наш прес-брифінг. Дозвольте представити наших спікерів, себе назвати, моя коллега Керівниця проекту Юлія Гречка,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Олександер Одинець, заступник директора департаменту житлового господарства та інфраструктури Львівської міської ради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На наші заході по карті ремонтів ми завжди запрошуємо представників місцевої влади.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Тому що ми розуміємо, що наша мета - якісні ремонти, на які виділяються кошти платників податків, є спільною.тобто нас з вами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Причина не виконаного або неякісного ремонту різні, для нас важливо налагодити комунікацію між владою і громадянами у випадках  на такі виявлені за допомогою нашої Карти ремонтів і сподіваємося, що сьогодні за результатами нашої зустрічі нам також вдасться налагодити співпрацю з полтавською місцевою владою.</a:t>
            </a:r>
            <a:endParaRPr b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Люди звертаються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Ми отримуємо скаргу чи коментар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Перевіряємо докази чи дійсно є підстави.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Затребовуємо відповідну документацію.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Звертаємося до замовника і до правоохоронних органів</a:t>
            </a:r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Компанія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Оголошення по всьому місту</a:t>
            </a:r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Розказати про кейси. Отже, на сьогоднішній день за останнніми данними нам вдалося зберегти понад 2 млн коштів завдяки нашому проекту і зверненням громадян</a:t>
            </a:r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Галя – пафосне завершення. Акцент на тому,щоб всі зробили пости в фб, що дякуємо що прийшли бо тільки завдяки вам люди можуть дізнатися про карту. І, відповідно,</a:t>
            </a:r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Спершу дозвольте декілька слів про нашу організацію і чому ми власне до вас приїхали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 створений на хвилі революції гідності в 2014 році,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Ми створюємо діджитал інструменти для боротьби з корупцією. Чому саме діджитал? Наша місія і місія організації - зменшити рівень рівень к країні, зменшити толерантність корупції.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Ми задали собі питання. Як наша невелика команда може боротися з корупцією в величезній країні Відповідь - створити такі діджитал інструменти які дозволять залучити якомога більшу кількість громадян до боротьби з корупцією.</a:t>
            </a:r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 нас є…..Такі як чат бот тарас - інструмент який допомагає заповнювати електронні декларації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приховані інтереси - інструмент виявлення і запобігання конфлікту інтересів серед депутатів та чиновників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наша мета - залучити якомога більше людей до боротьби з корупцією.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 сьогодні ми хочемо презентувати вам онлайн карту на якій відображено всі ремонтів України за останні 3 роки.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Ми презентували цей проект вж в таких містах як Одеса, Харків, Миколаїв, Луцьк, Житомир, Запоріжжя а сьогодні презентуємо в славному місті Житомир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Передисторія - по слайду.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Спочатку ми власними силами і силами волонтерів наповнювали її вручну, починаючи з Києва і розповсюджуючи на регіони.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 цьому році ми ми долучили найкращих програмістів до робробки оновлення карти і воністю автоматизували її наповнення.\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тобто, на карті є всі ремонті абсолютно по кожному населеному пункту України і наповнення відбувається в режимі живого часу напряму з Прозорро - платформи де розміщують інформацію про тендери. 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На карті розміщені всі ремонтні роботи по об'єктах соціального значення.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Будь який користувач інтернету може зайти на карту як зноуту, так і з телефону. Ввести адресу свого будинку або школи своєї дитини. І побачити які саме ремонтні роботи були проведені, за які кошти і що конкретно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Далі громадянин перевіряє чи реально ці роботи були і чи якісно проведені. Якщо ремонт не проведений або проведенно погано - користувач залишає нам через сайт скаргу і наші юристи перевіряють інформацію, допомагають вирішити проблему.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Отже, я вам розказала в загальних рисах що це за проект, запрошую мого колегу показати як користуватися картою і що саме ми проаналізували по Львову</a:t>
            </a:r>
            <a:endParaRPr b="0"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Велика сума на ремонти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Топ 3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Замовники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Топ 3 найдовших ремонти</a:t>
            </a:r>
          </a:p>
        </p:txBody>
      </p:sp>
      <p:sp>
        <p:nvSpPr>
          <p:cNvPr id="233" name="Google Shape;233;p9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37458"/>
            <a:ext cx="9163900" cy="719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>
            <a:off x="482550" y="2551825"/>
            <a:ext cx="8143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Антикорупційна карта ремонтів</a:t>
            </a:r>
            <a:endParaRPr sz="3600" b="1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			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140" y="0"/>
            <a:ext cx="9144002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592111" y="1639162"/>
            <a:ext cx="79599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6262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42" name="Google Shape;242;p10"/>
          <p:cNvGrpSpPr/>
          <p:nvPr/>
        </p:nvGrpSpPr>
        <p:grpSpPr>
          <a:xfrm>
            <a:off x="628650" y="1827682"/>
            <a:ext cx="7886698" cy="4347222"/>
            <a:chOff x="0" y="2057"/>
            <a:chExt cx="7886698" cy="4347222"/>
          </a:xfrm>
        </p:grpSpPr>
        <p:sp>
          <p:nvSpPr>
            <p:cNvPr id="243" name="Google Shape;243;p10"/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 panose="020B0604020202020204"/>
                <a:buNone/>
              </a:pPr>
              <a:r>
                <a:rPr lang="ru-RU" sz="32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endParaRPr sz="3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 rot="5400000">
              <a:off x="3982815" y="-2875713"/>
              <a:ext cx="1026112" cy="678165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 txBox="1"/>
            <p:nvPr/>
          </p:nvSpPr>
          <p:spPr>
            <a:xfrm>
              <a:off x="1105044" y="52149"/>
              <a:ext cx="6731564" cy="92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 panose="020B0604020202020204"/>
                <a:buNone/>
              </a:pPr>
              <a:r>
                <a:rPr lang="ru-RU" sz="3000" b="0" i="0" u="none" strike="noStrike" cap="none">
                  <a:solidFill>
                    <a:srgbClr val="1F3864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Знайти свою адресу на карті</a:t>
              </a:r>
              <a:endParaRPr sz="3000" b="0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 rot="5400000">
              <a:off x="-236795" y="1623146"/>
              <a:ext cx="1578634" cy="1105044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0" y="1938873"/>
              <a:ext cx="1105044" cy="4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 panose="020B0604020202020204"/>
                <a:buNone/>
              </a:pPr>
              <a:r>
                <a:rPr lang="ru-RU" sz="32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sz="3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5400000">
              <a:off x="3982815" y="-1491419"/>
              <a:ext cx="1026112" cy="678165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 txBox="1"/>
            <p:nvPr/>
          </p:nvSpPr>
          <p:spPr>
            <a:xfrm>
              <a:off x="1105044" y="1436443"/>
              <a:ext cx="6731564" cy="92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 panose="020B0604020202020204"/>
                <a:buNone/>
              </a:pPr>
              <a:r>
                <a:rPr lang="ru-RU" sz="3000" b="0" i="0" u="none" strike="noStrike" cap="none">
                  <a:solidFill>
                    <a:srgbClr val="1F3864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Перевірити інформацію про ремонт</a:t>
              </a:r>
              <a:endParaRPr sz="3000" b="0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 rot="5400000">
              <a:off x="-236795" y="3007440"/>
              <a:ext cx="1578634" cy="1105044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0" y="3323167"/>
              <a:ext cx="1105044" cy="4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 panose="020B0604020202020204"/>
                <a:buNone/>
              </a:pPr>
              <a:r>
                <a:rPr lang="ru-RU" sz="32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3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 rot="5400000">
              <a:off x="3982815" y="-107126"/>
              <a:ext cx="1026112" cy="678165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1105044" y="2820736"/>
              <a:ext cx="6731564" cy="92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 panose="020B0604020202020204"/>
                <a:buNone/>
              </a:pPr>
              <a:r>
                <a:rPr lang="ru-RU" sz="3000" b="0" i="0" u="none" strike="noStrike" cap="none">
                  <a:solidFill>
                    <a:srgbClr val="1F3864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Залишити скаргу</a:t>
              </a:r>
              <a:endParaRPr sz="3000" b="0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912" y="1166812"/>
            <a:ext cx="90201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2" descr="C:\Users\Настенька\Desktop\работа\67810600_511898422898487_1399317284387815424_n.jpg67810600_511898422898487_1399317284387815424_n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6556" y="94837"/>
            <a:ext cx="8174990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/>
          <p:nvPr/>
        </p:nvSpPr>
        <p:spPr>
          <a:xfrm>
            <a:off x="592111" y="1639162"/>
            <a:ext cx="79599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6262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3887470" y="3023235"/>
            <a:ext cx="4629150" cy="800735"/>
          </a:xfrm>
          <a:prstGeom prst="rect">
            <a:avLst/>
          </a:prstGeom>
        </p:spPr>
      </p:pic>
      <p:pic>
        <p:nvPicPr>
          <p:cNvPr id="7" name="Picture 6" descr="60275037_2415024808562804_4987870676191805440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" y="-18415"/>
            <a:ext cx="8952230" cy="7505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2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/>
          <p:nvPr/>
        </p:nvSpPr>
        <p:spPr>
          <a:xfrm>
            <a:off x="592111" y="217715"/>
            <a:ext cx="7369800" cy="87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592100" y="1639153"/>
            <a:ext cx="79599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26262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62" name="Google Shape;262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657934" y="923109"/>
            <a:ext cx="5814020" cy="571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144110" y="-4491"/>
            <a:ext cx="4852603" cy="686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/>
          <p:nvPr/>
        </p:nvSpPr>
        <p:spPr>
          <a:xfrm>
            <a:off x="1276950" y="431073"/>
            <a:ext cx="65901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ru-RU" sz="4000" b="0" i="0" u="none" strike="noStrike" cap="none">
                <a:solidFill>
                  <a:srgbClr val="003D7C"/>
                </a:solidFill>
                <a:latin typeface="Times"/>
                <a:ea typeface="Times"/>
                <a:cs typeface="Times"/>
                <a:sym typeface="Times"/>
              </a:rPr>
              <a:t>Перевір свій об’єкт на карті</a:t>
            </a:r>
            <a:endParaRPr sz="4000" b="0" i="0" u="none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0" u="sng" strike="noStrike" cap="none">
              <a:solidFill>
                <a:srgbClr val="003D7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50363" y="1711508"/>
            <a:ext cx="2443818" cy="24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458943" y="1812046"/>
            <a:ext cx="2235155" cy="22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 descr="http://qrcoder.ru/code/?https%3A%2F%2Fwww.facebook.com%2Fgroups%2Fmap.shtab.net%2F&amp;4&amp;0"/>
          <p:cNvPicPr preferRelativeResize="0"/>
          <p:nvPr/>
        </p:nvPicPr>
        <p:blipFill rotWithShape="1">
          <a:blip r:embed="rId6"/>
          <a:srcRect l="5184" t="7421" r="8415" b="7173"/>
          <a:stretch>
            <a:fillRect/>
          </a:stretch>
        </p:blipFill>
        <p:spPr>
          <a:xfrm>
            <a:off x="318550" y="1660838"/>
            <a:ext cx="2567050" cy="25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3250425" y="4340150"/>
            <a:ext cx="28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map.</a:t>
            </a:r>
            <a:r>
              <a:rPr lang="ru-RU" sz="2800" b="1">
                <a:solidFill>
                  <a:srgbClr val="002060"/>
                </a:solidFill>
              </a:rPr>
              <a:t>shtab</a:t>
            </a:r>
            <a:r>
              <a:rPr lang="ru-RU" sz="2800" b="1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.net</a:t>
            </a:r>
            <a:endParaRPr sz="2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486671" y="4340155"/>
            <a:ext cx="223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FB</a:t>
            </a:r>
            <a:endParaRPr sz="2800" b="1" i="0" u="none" strike="noStrike" cap="none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6154680" y="4340155"/>
            <a:ext cx="28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Instagram</a:t>
            </a:r>
            <a:endParaRPr sz="2800" b="1" i="0" u="none" strike="noStrike" cap="none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859004"/>
            <a:ext cx="6858001" cy="514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/>
          <p:nvPr/>
        </p:nvSpPr>
        <p:spPr>
          <a:xfrm>
            <a:off x="5921991" y="229458"/>
            <a:ext cx="2805600" cy="2304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5940665" y="171176"/>
            <a:ext cx="2805600" cy="2306100"/>
          </a:xfrm>
          <a:prstGeom prst="rect">
            <a:avLst/>
          </a:prstGeom>
          <a:noFill/>
          <a:ln w="57150" cap="flat" cmpd="sng">
            <a:solidFill>
              <a:srgbClr val="003D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endParaRPr sz="105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762000" y="1247776"/>
            <a:ext cx="49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ru-RU" sz="2700" i="0" u="none" strike="noStrike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Open Sans SemiBold"/>
                <a:cs typeface="+mj-lt"/>
                <a:sym typeface="Open Sans SemiBold"/>
              </a:rPr>
              <a:t>АНТИКОРУПЦІЙНИЙ ШТАБ</a:t>
            </a:r>
          </a:p>
        </p:txBody>
      </p:sp>
      <p:sp>
        <p:nvSpPr>
          <p:cNvPr id="173" name="Google Shape;173;p2"/>
          <p:cNvSpPr txBox="1"/>
          <p:nvPr/>
        </p:nvSpPr>
        <p:spPr>
          <a:xfrm>
            <a:off x="1819275" y="2119453"/>
            <a:ext cx="193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400" b="1" i="0" u="none" strike="noStrike" cap="none">
                <a:solidFill>
                  <a:srgbClr val="023E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 2014 року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1838367" y="4022638"/>
            <a:ext cx="28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>
                <a:solidFill>
                  <a:srgbClr val="023E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виявляємо корупцію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1828091" y="3580019"/>
            <a:ext cx="623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>
                <a:solidFill>
                  <a:srgbClr val="023E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залучаємо громадян до антикорупційного руху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1819275" y="3137399"/>
            <a:ext cx="47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>
                <a:solidFill>
                  <a:srgbClr val="023E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створюємо інноваційні інструменти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1819276" y="4465257"/>
            <a:ext cx="58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>
                <a:solidFill>
                  <a:srgbClr val="023E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сприяємо притягненню до відповідальності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019"/>
            <a:ext cx="9144000" cy="685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260910"/>
            <a:ext cx="9144000" cy="347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511800" y="380200"/>
            <a:ext cx="79839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C"/>
              </a:buClr>
              <a:buSzPts val="6000"/>
              <a:buFont typeface="Helvetica Neue"/>
              <a:buNone/>
            </a:pPr>
            <a:r>
              <a:rPr lang="ru-RU" sz="4800" b="0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Громадська організація «Антикорупційний штаб»</a:t>
            </a:r>
            <a:endParaRPr sz="4800" b="0" i="0" u="none" strike="noStrike" cap="none">
              <a:solidFill>
                <a:srgbClr val="003D7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2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/>
          <p:nvPr/>
        </p:nvSpPr>
        <p:spPr>
          <a:xfrm>
            <a:off x="775850" y="699379"/>
            <a:ext cx="7776000" cy="49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4"/>
          <a:srcRect b="20476"/>
          <a:stretch>
            <a:fillRect/>
          </a:stretch>
        </p:blipFill>
        <p:spPr>
          <a:xfrm>
            <a:off x="3963530" y="3842595"/>
            <a:ext cx="2725701" cy="12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/>
          <p:nvPr/>
        </p:nvSpPr>
        <p:spPr>
          <a:xfrm>
            <a:off x="1411425" y="2135323"/>
            <a:ext cx="1525800" cy="20394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780355" y="118145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>
            <a:spLocks noGrp="1"/>
          </p:cNvSpPr>
          <p:nvPr>
            <p:ph type="body" idx="1"/>
          </p:nvPr>
        </p:nvSpPr>
        <p:spPr>
          <a:xfrm>
            <a:off x="628333" y="810579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3000" b="1">
                <a:solidFill>
                  <a:srgbClr val="023E7C"/>
                </a:solidFill>
              </a:rPr>
              <a:t>НАШІ ПРОЕКТИ</a:t>
            </a:r>
            <a:endParaRPr sz="3000" b="1">
              <a:solidFill>
                <a:srgbClr val="023E7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2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>
            <a:off x="592111" y="699373"/>
            <a:ext cx="736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ru-RU" sz="3600" b="0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Антикорупційна карта ремонтів</a:t>
            </a:r>
            <a:endParaRPr sz="3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592100" y="1639153"/>
            <a:ext cx="79599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640234"/>
            <a:ext cx="9144005" cy="5577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/>
          <p:nvPr/>
        </p:nvSpPr>
        <p:spPr>
          <a:xfrm>
            <a:off x="1728620" y="699373"/>
            <a:ext cx="623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C"/>
              </a:buClr>
              <a:buSzPts val="3600"/>
              <a:buFont typeface="Arial" panose="020B0604020202020204"/>
              <a:buNone/>
            </a:pPr>
            <a:r>
              <a:rPr lang="ru-RU" sz="3600" b="0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Трішки передісторії</a:t>
            </a:r>
            <a:endParaRPr sz="3600" b="0" i="0" u="none" strike="noStrike" cap="none">
              <a:solidFill>
                <a:srgbClr val="003D7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92111" y="1639162"/>
            <a:ext cx="7959900" cy="4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Char char="•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З’ясували, що найбільше розкрадань на тендерах, пов’язаних з ремонтними роботами</a:t>
            </a: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Char char="•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Витребували інформацію про усі об’єкти соціальної і житлової інфраструктури, які ремонтували в 2014-2015 роках</a:t>
            </a: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Char char="•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Розгубились… через кількість інформації</a:t>
            </a: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Char char="•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Створили Антикорупційну карту ремонтів</a:t>
            </a: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rgbClr val="26262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032"/>
            <a:ext cx="9144002" cy="68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/>
          <p:nvPr/>
        </p:nvSpPr>
        <p:spPr>
          <a:xfrm>
            <a:off x="592111" y="699373"/>
            <a:ext cx="736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ru-RU" sz="3000" b="0" i="0" u="none" strike="noStrike" cap="none">
                <a:solidFill>
                  <a:srgbClr val="003D7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Переваги інструменту</a:t>
            </a:r>
            <a:endParaRPr sz="3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592100" y="1639153"/>
            <a:ext cx="79599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 panose="02020603050405020304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Оновлення в режимі реального часу</a:t>
            </a: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 panose="02020603050405020304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Максимально повна база ремонтів, всі регіони</a:t>
            </a: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 panose="02020603050405020304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Зручний і зрозумілий інтерфейс, візуалізація</a:t>
            </a:r>
            <a:endParaRPr sz="2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 panose="02020603050405020304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Можливість зворотного зв’язку - скарга, правка, коментар</a:t>
            </a: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 panose="02020603050405020304"/>
              <a:buAutoNum type="arabicPeriod"/>
            </a:pPr>
            <a:r>
              <a:rPr lang="uk-UA" sz="2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Можливість отримати від юристів штабу безкоштовну юридичну консультацію і допомогу в оформленні скарг до органів влади.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535" y="1905"/>
            <a:ext cx="9144000" cy="68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592111" y="1639162"/>
            <a:ext cx="795977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2222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0" i="0" u="none" strike="noStrike" cap="none">
              <a:solidFill>
                <a:srgbClr val="26262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1553356" y="447441"/>
            <a:ext cx="7590644" cy="556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Освітні заклади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Житлові будинки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Лікарні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Садочки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Школи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Спортивні майданчики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Міжквартальні проїзди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Міжбудинкові території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Бібліотеки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"/>
                <a:ea typeface="Times"/>
                <a:cs typeface="Times"/>
                <a:sym typeface="Times"/>
              </a:rPr>
              <a:t>Інфраструктурні об’єкти</a:t>
            </a: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8018" y="1384782"/>
            <a:ext cx="809738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48018" y="3192859"/>
            <a:ext cx="807782" cy="8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48018" y="447441"/>
            <a:ext cx="807783" cy="95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48018" y="2205575"/>
            <a:ext cx="817567" cy="100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44085" y="4955791"/>
            <a:ext cx="821499" cy="105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548018" y="4034555"/>
            <a:ext cx="817567" cy="92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/>
          <p:nvPr/>
        </p:nvSpPr>
        <p:spPr>
          <a:xfrm>
            <a:off x="-483870" y="1157605"/>
            <a:ext cx="98475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302000" y="3275330"/>
            <a:ext cx="2540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7396" t="34229" r="24481" b="20073"/>
          <a:stretch>
            <a:fillRect/>
          </a:stretch>
        </p:blipFill>
        <p:spPr>
          <a:xfrm>
            <a:off x="311785" y="621665"/>
            <a:ext cx="8271510" cy="5600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Экран (4:3)</PresentationFormat>
  <Paragraphs>110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2019-08-27T14:59:04Z</dcterms:created>
  <dcterms:modified xsi:type="dcterms:W3CDTF">2019-08-28T05:07:58Z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